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8"/>
  </p:handout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42C7C62C-6075-426B-B9CE-B65FA7FF71B9}">
          <p14:sldIdLst>
            <p14:sldId id="256"/>
            <p14:sldId id="26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896"/>
    <a:srgbClr val="F3F0ED"/>
    <a:srgbClr val="E1DAD2"/>
    <a:srgbClr val="FEFEFE"/>
    <a:srgbClr val="C1C9CD"/>
    <a:srgbClr val="7C96A3"/>
    <a:srgbClr val="FFFFFF"/>
    <a:srgbClr val="003374"/>
    <a:srgbClr val="385592"/>
    <a:srgbClr val="173A8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-1267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08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009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287254"/>
            <a:ext cx="7869890" cy="48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9987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25592" y="4235569"/>
            <a:ext cx="8599231" cy="2010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Игра</a:t>
            </a:r>
          </a:p>
          <a:p>
            <a:pPr algn="l"/>
            <a:r>
              <a:rPr lang="en-US" b="1" dirty="0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“</a:t>
            </a:r>
            <a:r>
              <a:rPr lang="en-US" b="1" i="1" dirty="0" err="1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Blastar</a:t>
            </a:r>
            <a:r>
              <a:rPr lang="en-US" b="1" dirty="0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”</a:t>
            </a:r>
            <a:endParaRPr lang="ru-RU" b="1" dirty="0" smtClean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l"/>
            <a:endParaRPr lang="ru-RU" sz="1800" b="1" dirty="0" smtClean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l"/>
            <a:endParaRPr lang="ru-RU" sz="1800" b="1" dirty="0" smtClean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l"/>
            <a:endParaRPr lang="ru-RU" sz="1800" b="1" dirty="0" smtClean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l"/>
            <a:endParaRPr lang="ru-RU" sz="1800" b="1" dirty="0" smtClean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l"/>
            <a:r>
              <a:rPr lang="ru-RU" sz="1800" b="1" dirty="0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</a:t>
            </a:r>
            <a:r>
              <a:rPr lang="ru-RU" sz="1800" b="1" dirty="0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подготовил и выполнил проект – Трубников Даниил</a:t>
            </a:r>
            <a:endParaRPr lang="ru-RU" sz="1800" b="1" dirty="0" smtClean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Применяемые технологии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Спрайты. Сами по себе неотъемлемая часть любой игры, в которых персонажи имеют произвольную (не геометрическую) форму и перемещаются. Отвечают за, как уже было описано, перемещение и изменение героев, условно их размеров, картинок и т.д. Задаются классами.</a:t>
            </a: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Работа с текстовыми документами. Библиотеки 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sys</a:t>
            </a:r>
            <a:r>
              <a:rPr lang="ru-RU" sz="2000" dirty="0" smtClean="0">
                <a:solidFill>
                  <a:schemeClr val="bg1"/>
                </a:solidFill>
              </a:rPr>
              <a:t> и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os</a:t>
            </a:r>
            <a:r>
              <a:rPr lang="ru-RU" sz="2000" dirty="0" smtClean="0">
                <a:solidFill>
                  <a:schemeClr val="bg1"/>
                </a:solidFill>
              </a:rPr>
              <a:t>, отвечающие за неё, позволяют обрабатывать и считывать </a:t>
            </a:r>
            <a:r>
              <a:rPr lang="en-US" sz="2000" dirty="0" smtClean="0">
                <a:solidFill>
                  <a:schemeClr val="bg1"/>
                </a:solidFill>
              </a:rPr>
              <a:t>“.txt”</a:t>
            </a:r>
            <a:r>
              <a:rPr lang="ru-RU" sz="2000" dirty="0" smtClean="0">
                <a:solidFill>
                  <a:schemeClr val="bg1"/>
                </a:solidFill>
              </a:rPr>
              <a:t> записи. Это одна из важнейших частей проекта, без которой не будет функционировать загрузка уровня игры.</a:t>
            </a: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У самостоятельно созданных классов так же есть методы, и самым важным из них является </a:t>
            </a:r>
            <a:r>
              <a:rPr lang="en-US" sz="2000" dirty="0" smtClean="0">
                <a:solidFill>
                  <a:schemeClr val="bg1"/>
                </a:solidFill>
              </a:rPr>
              <a:t>update()</a:t>
            </a:r>
            <a:r>
              <a:rPr lang="ru-RU" sz="2000" dirty="0" smtClean="0">
                <a:solidFill>
                  <a:schemeClr val="bg1"/>
                </a:solidFill>
              </a:rPr>
              <a:t>. Это распространённая в разработке игр на </a:t>
            </a:r>
            <a:r>
              <a:rPr lang="en-US" sz="2000" dirty="0" err="1" smtClean="0">
                <a:solidFill>
                  <a:schemeClr val="bg1"/>
                </a:solidFill>
              </a:rPr>
              <a:t>Pygame</a:t>
            </a:r>
            <a:r>
              <a:rPr lang="ru-RU" sz="2000" dirty="0" smtClean="0">
                <a:solidFill>
                  <a:schemeClr val="bg1"/>
                </a:solidFill>
              </a:rPr>
              <a:t> технология, используемая многими. </a:t>
            </a:r>
            <a:r>
              <a:rPr lang="en-US" sz="2000" dirty="0" smtClean="0">
                <a:solidFill>
                  <a:schemeClr val="bg1"/>
                </a:solidFill>
              </a:rPr>
              <a:t>“</a:t>
            </a:r>
            <a:r>
              <a:rPr lang="ru-RU" sz="2000" dirty="0" err="1" smtClean="0">
                <a:solidFill>
                  <a:schemeClr val="bg1"/>
                </a:solidFill>
              </a:rPr>
              <a:t>Апдейт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r>
              <a:rPr lang="ru-RU" sz="2000" dirty="0" smtClean="0">
                <a:solidFill>
                  <a:schemeClr val="bg1"/>
                </a:solidFill>
              </a:rPr>
              <a:t> нужен для обработки и изменения текущего состояния и положения спрайта. В моей игре он отвечает за обработку столкновений, перемещение и уничтожение персонажа.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Применяемые технологии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Метод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__init()__ </a:t>
            </a:r>
            <a:r>
              <a:rPr lang="ru-RU" sz="2000" dirty="0" smtClean="0">
                <a:solidFill>
                  <a:schemeClr val="bg1"/>
                </a:solidFill>
              </a:rPr>
              <a:t>и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super.__init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()__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Неотъемлемая часть любого класса. Являются их некими конструкторами, в которых задаются и определяются переменные. Так же снимаются маски, если нужно, и создаются </a:t>
            </a:r>
            <a:r>
              <a:rPr lang="en-US" sz="2000" dirty="0" err="1" smtClean="0">
                <a:solidFill>
                  <a:schemeClr val="bg1"/>
                </a:solidFill>
              </a:rPr>
              <a:t>Rect</a:t>
            </a:r>
            <a:r>
              <a:rPr lang="ru-RU" sz="2000" dirty="0" smtClean="0">
                <a:solidFill>
                  <a:schemeClr val="bg1"/>
                </a:solidFill>
              </a:rPr>
              <a:t> области.</a:t>
            </a:r>
          </a:p>
          <a:p>
            <a:pPr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event in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pygame.event.get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()</a:t>
            </a:r>
            <a:r>
              <a:rPr lang="ru-RU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и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event.key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c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event.type</a:t>
            </a:r>
            <a:r>
              <a:rPr lang="ru-RU" sz="2000" dirty="0" smtClean="0">
                <a:solidFill>
                  <a:schemeClr val="bg1"/>
                </a:solidFill>
              </a:rPr>
              <a:t>. Основа обработки событий, таких как нажатие кнопки на клавиатуре или мыши.</a:t>
            </a: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Модуль 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r>
              <a:rPr lang="ru-RU" sz="2000" dirty="0" smtClean="0">
                <a:solidFill>
                  <a:schemeClr val="bg1"/>
                </a:solidFill>
              </a:rPr>
              <a:t> и метод 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.Clock</a:t>
            </a:r>
            <a:r>
              <a:rPr lang="ru-RU" sz="2000" dirty="0" smtClean="0">
                <a:solidFill>
                  <a:schemeClr val="bg1"/>
                </a:solidFill>
              </a:rPr>
              <a:t>. Необходим для создания такой известной вещи, как </a:t>
            </a:r>
            <a:r>
              <a:rPr lang="en-US" sz="2000" dirty="0" smtClean="0">
                <a:solidFill>
                  <a:schemeClr val="bg1"/>
                </a:solidFill>
              </a:rPr>
              <a:t>FPS</a:t>
            </a:r>
            <a:r>
              <a:rPr lang="ru-RU" sz="2000" dirty="0" smtClean="0">
                <a:solidFill>
                  <a:schemeClr val="bg1"/>
                </a:solidFill>
              </a:rPr>
              <a:t>. Именно он отвечает за скорость итераций основного игрового цикла, что либо повышает работоспособность, либо понижает. Это можно назвать одним из самых первоначальных методов оптимизации игры. Если не будет модуля </a:t>
            </a:r>
            <a:r>
              <a:rPr lang="en-US" sz="2000" dirty="0" smtClean="0">
                <a:solidFill>
                  <a:schemeClr val="bg1"/>
                </a:solidFill>
              </a:rPr>
              <a:t>time</a:t>
            </a:r>
            <a:r>
              <a:rPr lang="ru-RU" sz="2000" dirty="0" smtClean="0">
                <a:solidFill>
                  <a:schemeClr val="bg1"/>
                </a:solidFill>
              </a:rPr>
              <a:t>, то итерации цикла будут проходить слишком быстро и человек просто не успеет за ними.</a:t>
            </a:r>
            <a:endParaRPr lang="ru-RU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Что вышло по итогу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(описание продукта)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Итогом моей работы стало полностью функционирующее приложение игры </a:t>
            </a:r>
            <a:r>
              <a:rPr lang="en-US" sz="2200" dirty="0" smtClean="0">
                <a:solidFill>
                  <a:schemeClr val="bg1"/>
                </a:solidFill>
              </a:rPr>
              <a:t>“</a:t>
            </a:r>
            <a:r>
              <a:rPr lang="en-US" sz="2200" dirty="0" err="1" smtClean="0">
                <a:solidFill>
                  <a:schemeClr val="bg1"/>
                </a:solidFill>
              </a:rPr>
              <a:t>Blastar</a:t>
            </a:r>
            <a:r>
              <a:rPr lang="en-US" sz="2200" dirty="0" smtClean="0">
                <a:solidFill>
                  <a:schemeClr val="bg1"/>
                </a:solidFill>
              </a:rPr>
              <a:t>”</a:t>
            </a:r>
            <a:r>
              <a:rPr lang="ru-RU" sz="2200" dirty="0" smtClean="0">
                <a:solidFill>
                  <a:schemeClr val="bg1"/>
                </a:solidFill>
              </a:rPr>
              <a:t>, в котором мною было реализовано всё задуманное</a:t>
            </a:r>
            <a:r>
              <a:rPr lang="en-US" sz="2200" dirty="0" smtClean="0">
                <a:solidFill>
                  <a:schemeClr val="bg1"/>
                </a:solidFill>
              </a:rPr>
              <a:t>: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Стрельба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Перемещение героя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Уничтожение противников</a:t>
            </a:r>
            <a:endParaRPr lang="ru-RU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Я считаю, что у меня получилось реализовать задуманное и создать вполне актуальную и развлекающую игру, которая запоминается.</a:t>
            </a:r>
          </a:p>
          <a:p>
            <a:pPr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Безусловно, игра работает не идеально и в ней есть недочёты. Но я хочу и буду её развивать до, хоть и не идеального, но отличного уровня реализации.</a:t>
            </a:r>
          </a:p>
          <a:p>
            <a:pPr>
              <a:buNone/>
            </a:pPr>
            <a:endParaRPr lang="ru-RU" sz="22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Одна из задумок – добавить больше уровней и реализовать звук в игре.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Немного </a:t>
            </a:r>
            <a:r>
              <a:rPr lang="ru-RU" dirty="0" err="1" smtClean="0">
                <a:solidFill>
                  <a:schemeClr val="bg1"/>
                </a:solidFill>
              </a:rPr>
              <a:t>скриншотов</a:t>
            </a:r>
            <a:r>
              <a:rPr lang="ru-RU" dirty="0" smtClean="0">
                <a:solidFill>
                  <a:schemeClr val="bg1"/>
                </a:solidFill>
              </a:rPr>
              <a:t> работы игры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2383" y="1461091"/>
            <a:ext cx="4455837" cy="2506408"/>
          </a:xfrm>
          <a:prstGeom prst="roundRect">
            <a:avLst>
              <a:gd name="adj" fmla="val 9146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348" y="3640414"/>
            <a:ext cx="4759502" cy="2677220"/>
          </a:xfrm>
          <a:prstGeom prst="roundRect">
            <a:avLst>
              <a:gd name="adj" fmla="val 12800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Немного </a:t>
            </a:r>
            <a:r>
              <a:rPr lang="ru-RU" dirty="0" err="1" smtClean="0">
                <a:solidFill>
                  <a:schemeClr val="bg1"/>
                </a:solidFill>
              </a:rPr>
              <a:t>скриншотов</a:t>
            </a:r>
            <a:r>
              <a:rPr lang="ru-RU" dirty="0" smtClean="0">
                <a:solidFill>
                  <a:schemeClr val="bg1"/>
                </a:solidFill>
              </a:rPr>
              <a:t> работы игры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825" y="1352180"/>
            <a:ext cx="4832412" cy="2718232"/>
          </a:xfrm>
          <a:prstGeom prst="roundRect">
            <a:avLst>
              <a:gd name="adj" fmla="val 9685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6643" y="3609120"/>
            <a:ext cx="4610265" cy="2593274"/>
          </a:xfrm>
          <a:prstGeom prst="roundRect">
            <a:avLst>
              <a:gd name="adj" fmla="val 11677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Немного </a:t>
            </a:r>
            <a:r>
              <a:rPr lang="ru-RU" dirty="0" err="1" smtClean="0">
                <a:solidFill>
                  <a:schemeClr val="bg1"/>
                </a:solidFill>
              </a:rPr>
              <a:t>скриншотов</a:t>
            </a:r>
            <a:r>
              <a:rPr lang="ru-RU" dirty="0" smtClean="0">
                <a:solidFill>
                  <a:schemeClr val="bg1"/>
                </a:solidFill>
              </a:rPr>
              <a:t> работы игры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825" y="1298359"/>
            <a:ext cx="4838310" cy="2721550"/>
          </a:xfrm>
          <a:prstGeom prst="roundRect">
            <a:avLst>
              <a:gd name="adj" fmla="val 12863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7998" y="3554082"/>
            <a:ext cx="4631427" cy="2605178"/>
          </a:xfrm>
          <a:prstGeom prst="roundRect">
            <a:avLst>
              <a:gd name="adj" fmla="val 11700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	     </a:t>
            </a:r>
            <a:r>
              <a:rPr lang="ru-RU" dirty="0" smtClean="0">
                <a:solidFill>
                  <a:schemeClr val="bg1"/>
                </a:solidFill>
              </a:rPr>
              <a:t>Спасибо </a:t>
            </a:r>
            <a:r>
              <a:rPr lang="ru-RU" dirty="0" smtClean="0">
                <a:solidFill>
                  <a:schemeClr val="bg1"/>
                </a:solidFill>
              </a:rPr>
              <a:t>за внимание!</a:t>
            </a:r>
            <a:endParaRPr lang="ru-RU" dirty="0"/>
          </a:p>
        </p:txBody>
      </p:sp>
      <p:pic>
        <p:nvPicPr>
          <p:cNvPr id="4" name="Содержимое 3" descr="9966a9c40d81e60a5e18692fab1df13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4931" y="1287463"/>
            <a:ext cx="3911600" cy="4889500"/>
          </a:xfrm>
          <a:prstGeom prst="roundRect">
            <a:avLst>
              <a:gd name="adj" fmla="val 8334"/>
            </a:avLst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Содержание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- Введение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 smtClean="0">
                <a:solidFill>
                  <a:schemeClr val="bg1"/>
                </a:solidFill>
              </a:rPr>
              <a:t> идея, описание</a:t>
            </a:r>
          </a:p>
          <a:p>
            <a:pPr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- Немного истории оригинального </a:t>
            </a:r>
            <a:r>
              <a:rPr lang="en-US" sz="2400" dirty="0" err="1" smtClean="0">
                <a:solidFill>
                  <a:schemeClr val="bg1"/>
                </a:solidFill>
              </a:rPr>
              <a:t>Blastar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- </a:t>
            </a:r>
            <a:r>
              <a:rPr lang="ru-RU" sz="2400" dirty="0" smtClean="0">
                <a:solidFill>
                  <a:schemeClr val="bg1"/>
                </a:solidFill>
              </a:rPr>
              <a:t>Процесс </a:t>
            </a:r>
            <a:r>
              <a:rPr lang="ru-RU" sz="2400" dirty="0" smtClean="0">
                <a:solidFill>
                  <a:schemeClr val="bg1"/>
                </a:solidFill>
              </a:rPr>
              <a:t>создания проекта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- Описание структуры проекта</a:t>
            </a:r>
          </a:p>
          <a:p>
            <a:pPr>
              <a:buFontTx/>
              <a:buChar char="-"/>
            </a:pPr>
            <a:r>
              <a:rPr lang="ru-RU" sz="2400" dirty="0" smtClean="0">
                <a:solidFill>
                  <a:schemeClr val="bg1"/>
                </a:solidFill>
              </a:rPr>
              <a:t>Описание применяемых технологий</a:t>
            </a:r>
          </a:p>
          <a:p>
            <a:pPr>
              <a:buFontTx/>
              <a:buChar char="-"/>
            </a:pPr>
            <a:r>
              <a:rPr lang="ru-RU" sz="2400" dirty="0" smtClean="0">
                <a:solidFill>
                  <a:schemeClr val="bg1"/>
                </a:solidFill>
              </a:rPr>
              <a:t>Описание продукта</a:t>
            </a:r>
          </a:p>
          <a:p>
            <a:pPr>
              <a:buFontTx/>
              <a:buChar char="-"/>
            </a:pPr>
            <a:r>
              <a:rPr lang="ru-RU" sz="2400" dirty="0" smtClean="0">
                <a:solidFill>
                  <a:schemeClr val="bg1"/>
                </a:solidFill>
              </a:rPr>
              <a:t>Кадры игрового процесса (</a:t>
            </a:r>
            <a:r>
              <a:rPr lang="ru-RU" sz="2400" dirty="0" err="1" smtClean="0">
                <a:solidFill>
                  <a:schemeClr val="bg1"/>
                </a:solidFill>
              </a:rPr>
              <a:t>геймплея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Введение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Идея проекта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endParaRPr lang="ru-RU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По сути, моей целью являлось видоизменить и немного переработать </a:t>
            </a:r>
            <a:r>
              <a:rPr lang="ru-RU" sz="2200" dirty="0" err="1" smtClean="0">
                <a:solidFill>
                  <a:schemeClr val="bg1"/>
                </a:solidFill>
              </a:rPr>
              <a:t>геймплей</a:t>
            </a: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и саму игру </a:t>
            </a:r>
            <a:r>
              <a:rPr lang="en-US" sz="2200" dirty="0" err="1" smtClean="0">
                <a:solidFill>
                  <a:schemeClr val="bg1"/>
                </a:solidFill>
              </a:rPr>
              <a:t>Blastar</a:t>
            </a:r>
            <a:r>
              <a:rPr lang="ru-RU" sz="2200" dirty="0" smtClean="0">
                <a:solidFill>
                  <a:schemeClr val="bg1"/>
                </a:solidFill>
              </a:rPr>
              <a:t>, </a:t>
            </a:r>
            <a:r>
              <a:rPr lang="ru-RU" sz="2200" dirty="0" smtClean="0">
                <a:solidFill>
                  <a:schemeClr val="bg1"/>
                </a:solidFill>
              </a:rPr>
              <a:t>добавив свои модели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и некоторые свои технологии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endParaRPr lang="ru-RU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Основными же задачами проекта были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Изучение подобных игр с уровнями и игр на клеточном поле</a:t>
            </a:r>
          </a:p>
          <a:p>
            <a:r>
              <a:rPr lang="ru-RU" sz="2200" dirty="0" smtClean="0">
                <a:solidFill>
                  <a:schemeClr val="bg1"/>
                </a:solidFill>
              </a:rPr>
              <a:t>Научиться </a:t>
            </a:r>
            <a:r>
              <a:rPr lang="ru-RU" sz="2200" dirty="0" smtClean="0">
                <a:solidFill>
                  <a:schemeClr val="bg1"/>
                </a:solidFill>
              </a:rPr>
              <a:t>работать с</a:t>
            </a:r>
            <a:r>
              <a:rPr lang="en-US" sz="2200" dirty="0" smtClean="0">
                <a:solidFill>
                  <a:schemeClr val="bg1"/>
                </a:solidFill>
              </a:rPr>
              <a:t> data (</a:t>
            </a:r>
            <a:r>
              <a:rPr lang="ru-RU" sz="2200" dirty="0" smtClean="0">
                <a:solidFill>
                  <a:schemeClr val="bg1"/>
                </a:solidFill>
              </a:rPr>
              <a:t>компиляция данных для работы игры)</a:t>
            </a:r>
          </a:p>
          <a:p>
            <a:r>
              <a:rPr lang="ru-RU" sz="2200" dirty="0" smtClean="0">
                <a:solidFill>
                  <a:schemeClr val="bg1"/>
                </a:solidFill>
              </a:rPr>
              <a:t>Научиться взаимодействовать с моделями игры путём использования библиотеки </a:t>
            </a:r>
            <a:r>
              <a:rPr lang="en-US" sz="2200" dirty="0" err="1" smtClean="0">
                <a:solidFill>
                  <a:schemeClr val="bg1"/>
                </a:solidFill>
              </a:rPr>
              <a:t>Pygame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Изучение работы анимации и её создания</a:t>
            </a:r>
          </a:p>
          <a:p>
            <a:r>
              <a:rPr lang="ru-RU" sz="2200" dirty="0" smtClean="0">
                <a:solidFill>
                  <a:schemeClr val="bg1"/>
                </a:solidFill>
              </a:rPr>
              <a:t>Научиться создавать и писать основной игровой цикл – ядро программы</a:t>
            </a:r>
          </a:p>
          <a:p>
            <a:pPr>
              <a:buNone/>
            </a:pPr>
            <a:endParaRPr lang="ru-RU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Немного истории оригинального </a:t>
            </a:r>
            <a:r>
              <a:rPr lang="en-US" dirty="0" err="1" smtClean="0">
                <a:solidFill>
                  <a:schemeClr val="bg1"/>
                </a:solidFill>
              </a:rPr>
              <a:t>Blastar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За основу проекта мной была взята игра </a:t>
            </a:r>
            <a:r>
              <a:rPr lang="en-US" sz="2000" dirty="0" err="1" smtClean="0">
                <a:solidFill>
                  <a:schemeClr val="bg1"/>
                </a:solidFill>
              </a:rPr>
              <a:t>Blastar</a:t>
            </a:r>
            <a:r>
              <a:rPr lang="ru-RU" sz="2000" dirty="0" smtClean="0">
                <a:solidFill>
                  <a:schemeClr val="bg1"/>
                </a:solidFill>
              </a:rPr>
              <a:t>, которая была разработана </a:t>
            </a:r>
            <a:r>
              <a:rPr lang="ru-RU" sz="2000" dirty="0" err="1" smtClean="0">
                <a:solidFill>
                  <a:schemeClr val="bg1"/>
                </a:solidFill>
              </a:rPr>
              <a:t>Илоном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Маском</a:t>
            </a:r>
            <a:r>
              <a:rPr lang="ru-RU" sz="2000" dirty="0" smtClean="0">
                <a:solidFill>
                  <a:schemeClr val="bg1"/>
                </a:solidFill>
              </a:rPr>
              <a:t> в возрасте 13 лет, если верить </a:t>
            </a:r>
            <a:r>
              <a:rPr lang="ru-RU" sz="2000" dirty="0" err="1" smtClean="0">
                <a:solidFill>
                  <a:schemeClr val="bg1"/>
                </a:solidFill>
              </a:rPr>
              <a:t>Википедии</a:t>
            </a:r>
            <a:r>
              <a:rPr lang="ru-RU" sz="2000" dirty="0" smtClean="0">
                <a:solidFill>
                  <a:schemeClr val="bg1"/>
                </a:solidFill>
              </a:rPr>
              <a:t> и самому бизнесмену. </a:t>
            </a:r>
            <a:r>
              <a:rPr lang="ru-RU" sz="2000" i="1" dirty="0" err="1" smtClean="0">
                <a:solidFill>
                  <a:schemeClr val="bg1"/>
                </a:solidFill>
              </a:rPr>
              <a:t>The</a:t>
            </a:r>
            <a:r>
              <a:rPr lang="ru-RU" sz="2000" i="1" dirty="0" smtClean="0">
                <a:solidFill>
                  <a:schemeClr val="bg1"/>
                </a:solidFill>
              </a:rPr>
              <a:t> </a:t>
            </a:r>
            <a:r>
              <a:rPr lang="ru-RU" sz="2000" i="1" dirty="0" err="1" smtClean="0">
                <a:solidFill>
                  <a:schemeClr val="bg1"/>
                </a:solidFill>
              </a:rPr>
              <a:t>Verge</a:t>
            </a:r>
            <a:r>
              <a:rPr lang="ru-RU" sz="2000" dirty="0" smtClean="0">
                <a:solidFill>
                  <a:schemeClr val="bg1"/>
                </a:solidFill>
              </a:rPr>
              <a:t> писал, что </a:t>
            </a:r>
            <a:r>
              <a:rPr lang="ru-RU" sz="2000" dirty="0" err="1" smtClean="0">
                <a:solidFill>
                  <a:schemeClr val="bg1"/>
                </a:solidFill>
              </a:rPr>
              <a:t>Илон</a:t>
            </a:r>
            <a:r>
              <a:rPr lang="ru-RU" sz="2000" dirty="0" smtClean="0">
                <a:solidFill>
                  <a:schemeClr val="bg1"/>
                </a:solidFill>
              </a:rPr>
              <a:t> даже </a:t>
            </a:r>
            <a:r>
              <a:rPr lang="ru-RU" sz="2000" dirty="0" smtClean="0">
                <a:solidFill>
                  <a:schemeClr val="bg1"/>
                </a:solidFill>
              </a:rPr>
              <a:t>получил за игру 500 долларов от журнала </a:t>
            </a:r>
            <a:r>
              <a:rPr lang="ru-RU" sz="2000" i="1" dirty="0" smtClean="0">
                <a:solidFill>
                  <a:schemeClr val="bg1"/>
                </a:solidFill>
              </a:rPr>
              <a:t>PC </a:t>
            </a:r>
            <a:r>
              <a:rPr lang="ru-RU" sz="2000" i="1" dirty="0" err="1" smtClean="0">
                <a:solidFill>
                  <a:schemeClr val="bg1"/>
                </a:solidFill>
              </a:rPr>
              <a:t>and</a:t>
            </a:r>
            <a:r>
              <a:rPr lang="ru-RU" sz="2000" i="1" dirty="0" smtClean="0">
                <a:solidFill>
                  <a:schemeClr val="bg1"/>
                </a:solidFill>
              </a:rPr>
              <a:t> </a:t>
            </a:r>
            <a:r>
              <a:rPr lang="ru-RU" sz="2000" i="1" dirty="0" err="1" smtClean="0">
                <a:solidFill>
                  <a:schemeClr val="bg1"/>
                </a:solidFill>
              </a:rPr>
              <a:t>Office</a:t>
            </a:r>
            <a:r>
              <a:rPr lang="ru-RU" sz="2000" i="1" dirty="0" smtClean="0">
                <a:solidFill>
                  <a:schemeClr val="bg1"/>
                </a:solidFill>
              </a:rPr>
              <a:t> </a:t>
            </a:r>
            <a:r>
              <a:rPr lang="ru-RU" sz="2000" i="1" dirty="0" err="1" smtClean="0">
                <a:solidFill>
                  <a:schemeClr val="bg1"/>
                </a:solidFill>
              </a:rPr>
              <a:t>Technology</a:t>
            </a:r>
            <a:r>
              <a:rPr lang="ru-RU" sz="2000" i="1" dirty="0" smtClean="0">
                <a:solidFill>
                  <a:schemeClr val="bg1"/>
                </a:solidFill>
              </a:rPr>
              <a:t>, </a:t>
            </a:r>
            <a:r>
              <a:rPr lang="ru-RU" sz="2000" dirty="0" smtClean="0">
                <a:solidFill>
                  <a:schemeClr val="bg1"/>
                </a:solidFill>
              </a:rPr>
              <a:t>продав её им.</a:t>
            </a: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4" name="Рисунок 3" descr="scale_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8633" y="3036433"/>
            <a:ext cx="6232832" cy="2976178"/>
          </a:xfrm>
          <a:prstGeom prst="roundRect">
            <a:avLst>
              <a:gd name="adj" fmla="val 10034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Сама структура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</a:rPr>
              <a:t>Структура проекта строится как и большинство игр, написанных при помощи библиотеки </a:t>
            </a:r>
            <a:r>
              <a:rPr lang="en-US" dirty="0" err="1" smtClean="0">
                <a:solidFill>
                  <a:schemeClr val="bg1"/>
                </a:solidFill>
              </a:rPr>
              <a:t>Pygame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bg1"/>
                </a:solidFill>
              </a:rPr>
              <a:t>Первыми строчками, которых около 10-ти, мы импортируем все необходимые модули, в том числе и библиотеки. Немного ниже мы обозначаем глобальные переменные, такие как здоровье, скорость, смещение в сторону и т.д.</a:t>
            </a:r>
          </a:p>
          <a:p>
            <a:pPr>
              <a:buNone/>
            </a:pPr>
            <a:r>
              <a:rPr lang="ru-RU" dirty="0" smtClean="0">
                <a:solidFill>
                  <a:schemeClr val="bg1"/>
                </a:solidFill>
              </a:rPr>
              <a:t>Затем идут несколько основных внеклассовых функций – функция загрузки картинки (для моделей персонажей), функция </a:t>
            </a:r>
            <a:r>
              <a:rPr lang="ru-RU" dirty="0" err="1" smtClean="0">
                <a:solidFill>
                  <a:schemeClr val="bg1"/>
                </a:solidFill>
              </a:rPr>
              <a:t>терминирования</a:t>
            </a:r>
            <a:r>
              <a:rPr lang="ru-RU" dirty="0" smtClean="0">
                <a:solidFill>
                  <a:schemeClr val="bg1"/>
                </a:solidFill>
              </a:rPr>
              <a:t> (завершения) игры, функция показа экрана (заставки или </a:t>
            </a:r>
            <a:r>
              <a:rPr lang="en-US" dirty="0" smtClean="0">
                <a:solidFill>
                  <a:schemeClr val="bg1"/>
                </a:solidFill>
              </a:rPr>
              <a:t>“Game Over’</a:t>
            </a:r>
            <a:r>
              <a:rPr lang="ru-RU" dirty="0" smtClean="0">
                <a:solidFill>
                  <a:schemeClr val="bg1"/>
                </a:solidFill>
              </a:rPr>
              <a:t>а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r>
              <a:rPr lang="ru-RU" dirty="0" smtClean="0">
                <a:solidFill>
                  <a:schemeClr val="bg1"/>
                </a:solidFill>
              </a:rPr>
              <a:t> в зависимости от расклада) и функция загрузки уровня.</a:t>
            </a:r>
          </a:p>
          <a:p>
            <a:pPr>
              <a:buNone/>
            </a:pPr>
            <a:r>
              <a:rPr lang="ru-RU" dirty="0" smtClean="0">
                <a:solidFill>
                  <a:schemeClr val="bg1"/>
                </a:solidFill>
              </a:rPr>
              <a:t>Ниже идут непосредственно определение и создание 7 классов персонажей и окружения – границ экрана, игрок, враги, вражеский босс, выстрел игрока, выстрел врага и астероид. Тут же расположились ещё две важных внеклассовых функций -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def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draw_and_remove_laser_shot</a:t>
            </a:r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</a:t>
            </a:r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draw_and_remove_enemy_shot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отвечающие за прорисовку и удаление объектов класса стрельбы игрока и врагов.</a:t>
            </a:r>
            <a:endParaRPr lang="ru-R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663" y="1422200"/>
            <a:ext cx="4040180" cy="2273641"/>
          </a:xfrm>
          <a:prstGeom prst="roundRect">
            <a:avLst>
              <a:gd name="adj" fmla="val 8812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4869" y="1416696"/>
            <a:ext cx="4023763" cy="2263367"/>
          </a:xfrm>
          <a:prstGeom prst="roundRect">
            <a:avLst>
              <a:gd name="adj" fmla="val 8880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6036" y="3956365"/>
            <a:ext cx="4442234" cy="2498757"/>
          </a:xfrm>
          <a:prstGeom prst="roundRect">
            <a:avLst>
              <a:gd name="adj" fmla="val 9677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Сама структура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Когда основной скелет программы (классы) определён и написан, самое время прорабатывать её ядро, как я уже упоминал, игровой цикл. Здесь мы загружаем все картинки. </a:t>
            </a:r>
            <a:r>
              <a:rPr lang="ru-RU" sz="2200" dirty="0" err="1" smtClean="0">
                <a:solidFill>
                  <a:schemeClr val="bg1"/>
                </a:solidFill>
              </a:rPr>
              <a:t>Абослютно</a:t>
            </a:r>
            <a:r>
              <a:rPr lang="ru-RU" sz="2200" dirty="0" smtClean="0">
                <a:solidFill>
                  <a:schemeClr val="bg1"/>
                </a:solidFill>
              </a:rPr>
              <a:t> все. Картинки взрывов, картинки персонажей игры, картинки частиц, картинки астероидов и прочее.</a:t>
            </a:r>
          </a:p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Затем, мы прописываем ещё один блок цикла – создаём группы спрайтов.</a:t>
            </a:r>
          </a:p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Чуть ниже идёт загрузка уровня (вызов функции </a:t>
            </a:r>
            <a:r>
              <a:rPr lang="en-US" sz="2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load_level</a:t>
            </a:r>
            <a:r>
              <a:rPr lang="en-US" sz="2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("level.txt")</a:t>
            </a:r>
            <a:r>
              <a:rPr lang="ru-RU" sz="2200" dirty="0" smtClean="0">
                <a:solidFill>
                  <a:schemeClr val="bg1"/>
                </a:solidFill>
              </a:rPr>
              <a:t>), создание экземпляра класса </a:t>
            </a:r>
            <a:r>
              <a:rPr lang="en-US" sz="2200" dirty="0" smtClean="0">
                <a:solidFill>
                  <a:schemeClr val="bg1"/>
                </a:solidFill>
              </a:rPr>
              <a:t>Player</a:t>
            </a:r>
            <a:r>
              <a:rPr lang="ru-RU" sz="2200" dirty="0" smtClean="0">
                <a:solidFill>
                  <a:schemeClr val="bg1"/>
                </a:solidFill>
              </a:rPr>
              <a:t> (то есть создание самого игрока) и нескольких переменных.</a:t>
            </a:r>
          </a:p>
          <a:p>
            <a:pPr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Ну и далее идёт уже сам цикл </a:t>
            </a:r>
            <a:r>
              <a:rPr lang="en-US" sz="2200" dirty="0" smtClean="0">
                <a:solidFill>
                  <a:srgbClr val="C10F81"/>
                </a:solidFill>
              </a:rPr>
              <a:t>while</a:t>
            </a:r>
            <a:r>
              <a:rPr lang="ru-RU" sz="2200" dirty="0" smtClean="0">
                <a:solidFill>
                  <a:schemeClr val="bg1"/>
                </a:solidFill>
              </a:rPr>
              <a:t>, в котором происходит </a:t>
            </a:r>
            <a:r>
              <a:rPr lang="ru-RU" sz="2200" dirty="0" err="1" smtClean="0">
                <a:solidFill>
                  <a:schemeClr val="bg1"/>
                </a:solidFill>
              </a:rPr>
              <a:t>сканнинг</a:t>
            </a:r>
            <a:r>
              <a:rPr lang="ru-RU" sz="2200" dirty="0" smtClean="0">
                <a:solidFill>
                  <a:schemeClr val="bg1"/>
                </a:solidFill>
              </a:rPr>
              <a:t> всех сигналов, которые принимает программа (нажатие на клавиши, нажатие мышкой, закрытие приложения и т.д.), а так же генерация уровня, путём прохода по текстовому документу, являющемуся картой левела. В самом конце мы </a:t>
            </a:r>
            <a:r>
              <a:rPr lang="ru-RU" sz="2200" dirty="0" err="1" smtClean="0">
                <a:solidFill>
                  <a:schemeClr val="bg1"/>
                </a:solidFill>
              </a:rPr>
              <a:t>отрисовываем</a:t>
            </a: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err="1" smtClean="0">
                <a:solidFill>
                  <a:schemeClr val="bg1"/>
                </a:solidFill>
              </a:rPr>
              <a:t>спрайт-группы</a:t>
            </a:r>
            <a:r>
              <a:rPr lang="ru-RU" sz="2200" dirty="0" smtClean="0">
                <a:solidFill>
                  <a:schemeClr val="bg1"/>
                </a:solidFill>
              </a:rPr>
              <a:t> и изменяем текущее состояние всех спрайтов, обновляем экран и некоторые переменные.</a:t>
            </a:r>
            <a:endParaRPr lang="ru-RU" sz="2200" dirty="0" smtClean="0">
              <a:solidFill>
                <a:srgbClr val="A8288D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05" y="1105849"/>
            <a:ext cx="4270942" cy="2402405"/>
          </a:xfrm>
          <a:prstGeom prst="roundRect">
            <a:avLst>
              <a:gd name="adj" fmla="val 10172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520" y="2605177"/>
            <a:ext cx="4324709" cy="2432649"/>
          </a:xfrm>
          <a:prstGeom prst="roundRect">
            <a:avLst>
              <a:gd name="adj" fmla="val 13830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790" y="4063041"/>
            <a:ext cx="4278703" cy="240677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Применяемые технологии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Около 70%-75</a:t>
            </a:r>
            <a:r>
              <a:rPr lang="en-US" sz="2000" dirty="0" smtClean="0">
                <a:solidFill>
                  <a:schemeClr val="bg1"/>
                </a:solidFill>
              </a:rPr>
              <a:t>% </a:t>
            </a:r>
            <a:r>
              <a:rPr lang="ru-RU" sz="2000" dirty="0" smtClean="0">
                <a:solidFill>
                  <a:schemeClr val="bg1"/>
                </a:solidFill>
              </a:rPr>
              <a:t>применяемых технологий являются классами, методами и функциями библиотеки </a:t>
            </a:r>
            <a:r>
              <a:rPr lang="en-US" sz="2000" dirty="0" err="1" smtClean="0">
                <a:solidFill>
                  <a:schemeClr val="bg1"/>
                </a:solidFill>
              </a:rPr>
              <a:t>Pygame</a:t>
            </a:r>
            <a:r>
              <a:rPr lang="ru-RU" sz="2000" dirty="0" smtClean="0">
                <a:solidFill>
                  <a:schemeClr val="bg1"/>
                </a:solidFill>
              </a:rPr>
              <a:t>. По сути, она – </a:t>
            </a:r>
            <a:r>
              <a:rPr lang="ru-RU" sz="2000" dirty="0" err="1" smtClean="0">
                <a:solidFill>
                  <a:schemeClr val="bg1"/>
                </a:solidFill>
              </a:rPr>
              <a:t>программообразующее</a:t>
            </a:r>
            <a:r>
              <a:rPr lang="ru-RU" sz="2000" dirty="0" smtClean="0">
                <a:solidFill>
                  <a:schemeClr val="bg1"/>
                </a:solidFill>
              </a:rPr>
              <a:t> звено.</a:t>
            </a: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Основными технологиями являются класс </a:t>
            </a:r>
            <a:r>
              <a:rPr lang="en-US" sz="2000" dirty="0" err="1" smtClean="0">
                <a:solidFill>
                  <a:schemeClr val="bg1"/>
                </a:solidFill>
              </a:rPr>
              <a:t>Rect</a:t>
            </a:r>
            <a:r>
              <a:rPr lang="ru-RU" sz="2000" dirty="0" smtClean="0">
                <a:solidFill>
                  <a:schemeClr val="bg1"/>
                </a:solidFill>
              </a:rPr>
              <a:t> и спрайты.</a:t>
            </a: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Класс </a:t>
            </a:r>
            <a:r>
              <a:rPr lang="en-US" sz="2000" dirty="0" err="1" smtClean="0">
                <a:solidFill>
                  <a:schemeClr val="bg1"/>
                </a:solidFill>
              </a:rPr>
              <a:t>Rect</a:t>
            </a:r>
            <a:r>
              <a:rPr lang="ru-RU" sz="2000" dirty="0" smtClean="0">
                <a:solidFill>
                  <a:schemeClr val="bg1"/>
                </a:solidFill>
              </a:rPr>
              <a:t> создаёт невидимую квадратную область-поверхность, на которой располагается спрайт и которой же ограничивается. Ценность класса </a:t>
            </a:r>
            <a:r>
              <a:rPr lang="en-US" sz="2000" dirty="0" err="1" smtClean="0">
                <a:solidFill>
                  <a:schemeClr val="bg1"/>
                </a:solidFill>
              </a:rPr>
              <a:t>Rect</a:t>
            </a:r>
            <a:r>
              <a:rPr lang="ru-RU" sz="2000" dirty="0" smtClean="0">
                <a:solidFill>
                  <a:schemeClr val="bg1"/>
                </a:solidFill>
              </a:rPr>
              <a:t> заключается в его методах, позволяющих на прямую контактировать и изменять положение</a:t>
            </a:r>
            <a:r>
              <a:rPr lang="en-US" sz="2000" dirty="0" smtClean="0">
                <a:solidFill>
                  <a:schemeClr val="bg1"/>
                </a:solidFill>
              </a:rPr>
              <a:t>/</a:t>
            </a:r>
            <a:r>
              <a:rPr lang="ru-RU" sz="2000" dirty="0" smtClean="0">
                <a:solidFill>
                  <a:schemeClr val="bg1"/>
                </a:solidFill>
              </a:rPr>
              <a:t>состояние игрового персонажа. Так, например, все перемещения в игре происходят благодаря этому классу. Так же благодаря нему снимается маска, в дальнейшем участвующая в обработке столкновений, которые так же просчитываются </a:t>
            </a:r>
            <a:r>
              <a:rPr lang="en-US" sz="2000" dirty="0" err="1" smtClean="0">
                <a:solidFill>
                  <a:schemeClr val="bg1"/>
                </a:solidFill>
              </a:rPr>
              <a:t>Rect</a:t>
            </a:r>
            <a:r>
              <a:rPr lang="en-US" sz="2000" dirty="0" smtClean="0">
                <a:solidFill>
                  <a:schemeClr val="bg1"/>
                </a:solidFill>
              </a:rPr>
              <a:t>’</a:t>
            </a:r>
            <a:r>
              <a:rPr lang="ru-RU" sz="2000" dirty="0" err="1" smtClean="0">
                <a:solidFill>
                  <a:schemeClr val="bg1"/>
                </a:solidFill>
              </a:rPr>
              <a:t>ом</a:t>
            </a:r>
            <a:r>
              <a:rPr lang="ru-RU" sz="2000" dirty="0" smtClean="0">
                <a:solidFill>
                  <a:schemeClr val="bg1"/>
                </a:solidFill>
              </a:rPr>
              <a:t>. Без него невозможно наложить на спрайт картинку. И он же </a:t>
            </a:r>
            <a:r>
              <a:rPr lang="en-US" sz="2000" dirty="0" smtClean="0">
                <a:solidFill>
                  <a:schemeClr val="bg1"/>
                </a:solidFill>
              </a:rPr>
              <a:t>“</a:t>
            </a:r>
            <a:r>
              <a:rPr lang="ru-RU" sz="2000" dirty="0" smtClean="0">
                <a:solidFill>
                  <a:schemeClr val="bg1"/>
                </a:solidFill>
              </a:rPr>
              <a:t>убивает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r>
              <a:rPr lang="ru-RU" sz="2000" dirty="0" smtClean="0">
                <a:solidFill>
                  <a:schemeClr val="bg1"/>
                </a:solidFill>
              </a:rPr>
              <a:t> спрайт, если этого требует игра. В общем, из импортируемых классов, этот самый часто используемый и самый полезный.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998</Words>
  <Application>Microsoft Office PowerPoint</Application>
  <PresentationFormat>Экран (4:3)</PresentationFormat>
  <Paragraphs>73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Слайд 1</vt:lpstr>
      <vt:lpstr>Содержание проекта</vt:lpstr>
      <vt:lpstr>Введение</vt:lpstr>
      <vt:lpstr>Немного истории оригинального Blastar</vt:lpstr>
      <vt:lpstr>Сама структура проекта</vt:lpstr>
      <vt:lpstr>Слайд 6</vt:lpstr>
      <vt:lpstr>Сама структура проекта</vt:lpstr>
      <vt:lpstr>Слайд 8</vt:lpstr>
      <vt:lpstr>Применяемые технологии</vt:lpstr>
      <vt:lpstr>Применяемые технологии</vt:lpstr>
      <vt:lpstr>Применяемые технологии</vt:lpstr>
      <vt:lpstr>Что вышло по итогу (описание продукта)</vt:lpstr>
      <vt:lpstr>Немного скриншотов работы игры</vt:lpstr>
      <vt:lpstr>Немного скриншотов работы игры</vt:lpstr>
      <vt:lpstr>Немного скриншотов работы игры</vt:lpstr>
      <vt:lpstr>      Спасибо за внимание!</vt:lpstr>
    </vt:vector>
  </TitlesOfParts>
  <Company>PJSC "New Engineering Technologies"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Даниил</cp:lastModifiedBy>
  <cp:revision>139</cp:revision>
  <dcterms:created xsi:type="dcterms:W3CDTF">2016-11-18T14:12:19Z</dcterms:created>
  <dcterms:modified xsi:type="dcterms:W3CDTF">2022-01-27T16:42:21Z</dcterms:modified>
</cp:coreProperties>
</file>